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HK Grotesk Bold" panose="020B0604020202020204" charset="0"/>
      <p:regular r:id="rId39"/>
    </p:embeddedFont>
    <p:embeddedFont>
      <p:font typeface="HK Grotesk Medium" panose="020B0604020202020204" charset="0"/>
      <p:regular r:id="rId40"/>
    </p:embeddedFont>
    <p:embeddedFont>
      <p:font typeface="HK Grotesk Pro" panose="020B0604020202020204" charset="0"/>
      <p:regular r:id="rId41"/>
    </p:embeddedFont>
    <p:embeddedFont>
      <p:font typeface="HK Grotesk Pro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444" r="1344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03760" cy="503760"/>
          </a:xfrm>
          <a:prstGeom prst="rect">
            <a:avLst/>
          </a:prstGeom>
        </p:spPr>
      </p:pic>
      <p:sp>
        <p:nvSpPr>
          <p:cNvPr id="4" name="TextBox 4"/>
          <p:cNvSpPr txBox="1"/>
          <p:nvPr/>
        </p:nvSpPr>
        <p:spPr>
          <a:xfrm>
            <a:off x="6432548" y="3490913"/>
            <a:ext cx="10826752" cy="2200275"/>
          </a:xfrm>
          <a:prstGeom prst="rect">
            <a:avLst/>
          </a:prstGeom>
        </p:spPr>
        <p:txBody>
          <a:bodyPr lIns="0" tIns="0" rIns="0" bIns="0" rtlCol="0" anchor="t">
            <a:spAutoFit/>
          </a:bodyPr>
          <a:lstStyle/>
          <a:p>
            <a:pPr>
              <a:lnSpc>
                <a:spcPts val="8640"/>
              </a:lnSpc>
            </a:pPr>
            <a:r>
              <a:rPr lang="en-US" sz="7200">
                <a:solidFill>
                  <a:srgbClr val="FFFFFF"/>
                </a:solidFill>
                <a:latin typeface="HK Grotesk Bold"/>
              </a:rPr>
              <a:t>Bank Customer Churn Prediction</a:t>
            </a:r>
          </a:p>
        </p:txBody>
      </p:sp>
      <p:grpSp>
        <p:nvGrpSpPr>
          <p:cNvPr id="5" name="Group 5"/>
          <p:cNvGrpSpPr/>
          <p:nvPr/>
        </p:nvGrpSpPr>
        <p:grpSpPr>
          <a:xfrm>
            <a:off x="0" y="8858156"/>
            <a:ext cx="18288000" cy="1428844"/>
            <a:chOff x="0" y="0"/>
            <a:chExt cx="4816593" cy="376321"/>
          </a:xfrm>
        </p:grpSpPr>
        <p:sp>
          <p:nvSpPr>
            <p:cNvPr id="6" name="Freeform 6"/>
            <p:cNvSpPr/>
            <p:nvPr/>
          </p:nvSpPr>
          <p:spPr>
            <a:xfrm>
              <a:off x="0" y="0"/>
              <a:ext cx="4816592" cy="376321"/>
            </a:xfrm>
            <a:custGeom>
              <a:avLst/>
              <a:gdLst/>
              <a:ahLst/>
              <a:cxnLst/>
              <a:rect l="l" t="t" r="r" b="b"/>
              <a:pathLst>
                <a:path w="4816592" h="376321">
                  <a:moveTo>
                    <a:pt x="0" y="0"/>
                  </a:moveTo>
                  <a:lnTo>
                    <a:pt x="4816592" y="0"/>
                  </a:lnTo>
                  <a:lnTo>
                    <a:pt x="4816592" y="376321"/>
                  </a:lnTo>
                  <a:lnTo>
                    <a:pt x="0" y="376321"/>
                  </a:ln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1595" y="3500438"/>
            <a:ext cx="3286125" cy="3286125"/>
          </a:xfrm>
          <a:prstGeom prst="rect">
            <a:avLst/>
          </a:prstGeom>
        </p:spPr>
      </p:pic>
      <p:sp>
        <p:nvSpPr>
          <p:cNvPr id="9" name="TextBox 9"/>
          <p:cNvSpPr txBox="1"/>
          <p:nvPr/>
        </p:nvSpPr>
        <p:spPr>
          <a:xfrm>
            <a:off x="4235112" y="9415471"/>
            <a:ext cx="9817776" cy="409575"/>
          </a:xfrm>
          <a:prstGeom prst="rect">
            <a:avLst/>
          </a:prstGeom>
        </p:spPr>
        <p:txBody>
          <a:bodyPr lIns="0" tIns="0" rIns="0" bIns="0" rtlCol="0" anchor="t">
            <a:spAutoFit/>
          </a:bodyPr>
          <a:lstStyle/>
          <a:p>
            <a:pPr algn="ctr">
              <a:lnSpc>
                <a:spcPts val="3239"/>
              </a:lnSpc>
            </a:pPr>
            <a:r>
              <a:rPr lang="en-US" sz="2699">
                <a:solidFill>
                  <a:srgbClr val="000000"/>
                </a:solidFill>
                <a:latin typeface="HK Grotesk Pro"/>
              </a:rPr>
              <a:t>Pham Hong Thuy - 611121308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9144000" y="2124075"/>
            <a:ext cx="8115300" cy="7531244"/>
          </a:xfrm>
          <a:prstGeom prst="rect">
            <a:avLst/>
          </a:prstGeom>
        </p:spPr>
      </p:pic>
      <p:sp>
        <p:nvSpPr>
          <p:cNvPr id="9" name="TextBox 9"/>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preprocessing</a:t>
            </a:r>
          </a:p>
        </p:txBody>
      </p:sp>
      <p:sp>
        <p:nvSpPr>
          <p:cNvPr id="10" name="TextBox 10"/>
          <p:cNvSpPr txBox="1"/>
          <p:nvPr/>
        </p:nvSpPr>
        <p:spPr>
          <a:xfrm>
            <a:off x="1028700" y="2705100"/>
            <a:ext cx="7327232" cy="6553200"/>
          </a:xfrm>
          <a:prstGeom prst="rect">
            <a:avLst/>
          </a:prstGeom>
        </p:spPr>
        <p:txBody>
          <a:bodyPr lIns="0" tIns="0" rIns="0" bIns="0" rtlCol="0" anchor="t">
            <a:spAutoFit/>
          </a:bodyPr>
          <a:lstStyle/>
          <a:p>
            <a:pPr marL="582928" lvl="1" indent="-291464" algn="just">
              <a:lnSpc>
                <a:spcPts val="3239"/>
              </a:lnSpc>
              <a:buFont typeface="Arial"/>
              <a:buChar char="•"/>
            </a:pPr>
            <a:r>
              <a:rPr lang="en-US" sz="2699">
                <a:solidFill>
                  <a:srgbClr val="000000"/>
                </a:solidFill>
                <a:latin typeface="HK Grotesk Pro"/>
              </a:rPr>
              <a:t>The data would be preprocessed before introducing it to the proposed classifiers. The nominal attributes which are “gender” and “country” need to be converted. The “gender” feature has only two unique data point therefore it would be converted into 0 and 1, with “Female” equal to “0” and “Male” equal to “1”. </a:t>
            </a:r>
          </a:p>
          <a:p>
            <a:pPr algn="just">
              <a:lnSpc>
                <a:spcPts val="3239"/>
              </a:lnSpc>
            </a:pPr>
            <a:endParaRPr lang="en-US" sz="2699">
              <a:solidFill>
                <a:srgbClr val="000000"/>
              </a:solidFill>
              <a:latin typeface="HK Grotesk Pro"/>
            </a:endParaRPr>
          </a:p>
          <a:p>
            <a:pPr marL="582928" lvl="1" indent="-291464" algn="just">
              <a:lnSpc>
                <a:spcPts val="3239"/>
              </a:lnSpc>
              <a:buFont typeface="Arial"/>
              <a:buChar char="•"/>
            </a:pPr>
            <a:r>
              <a:rPr lang="en-US" sz="2699">
                <a:solidFill>
                  <a:srgbClr val="000000"/>
                </a:solidFill>
                <a:latin typeface="HK Grotesk Pro"/>
              </a:rPr>
              <a:t>With the “country” columns, it has 3 three unique data points, therefore it will be split into three different columns which are “country_France”, “country_Germany”, and “country_Spain”. The value would be change to “1” if the customer from that country and “0” in other columns.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698" t="7041" b="13739"/>
          <a:stretch>
            <a:fillRect/>
          </a:stretch>
        </p:blipFill>
        <p:spPr>
          <a:xfrm>
            <a:off x="0" y="0"/>
            <a:ext cx="18288000" cy="10287000"/>
          </a:xfrm>
          <a:prstGeom prst="rect">
            <a:avLst/>
          </a:prstGeom>
        </p:spPr>
      </p:pic>
      <p:sp>
        <p:nvSpPr>
          <p:cNvPr id="3" name="TextBox 3"/>
          <p:cNvSpPr txBox="1"/>
          <p:nvPr/>
        </p:nvSpPr>
        <p:spPr>
          <a:xfrm>
            <a:off x="4201497" y="3353051"/>
            <a:ext cx="9885005" cy="1104900"/>
          </a:xfrm>
          <a:prstGeom prst="rect">
            <a:avLst/>
          </a:prstGeom>
        </p:spPr>
        <p:txBody>
          <a:bodyPr lIns="0" tIns="0" rIns="0" bIns="0" rtlCol="0" anchor="t">
            <a:spAutoFit/>
          </a:bodyPr>
          <a:lstStyle/>
          <a:p>
            <a:pPr algn="ctr">
              <a:lnSpc>
                <a:spcPts val="8640"/>
              </a:lnSpc>
            </a:pPr>
            <a:r>
              <a:rPr lang="en-US" sz="7200">
                <a:solidFill>
                  <a:srgbClr val="FFFFFF"/>
                </a:solidFill>
                <a:latin typeface="HK Grotesk Bold"/>
              </a:rPr>
              <a:t>Decision Tree Classifier</a:t>
            </a:r>
          </a:p>
        </p:txBody>
      </p:sp>
      <p:sp>
        <p:nvSpPr>
          <p:cNvPr id="4" name="TextBox 4"/>
          <p:cNvSpPr txBox="1"/>
          <p:nvPr/>
        </p:nvSpPr>
        <p:spPr>
          <a:xfrm>
            <a:off x="1028700" y="5133975"/>
            <a:ext cx="16230600" cy="3133725"/>
          </a:xfrm>
          <a:prstGeom prst="rect">
            <a:avLst/>
          </a:prstGeom>
        </p:spPr>
        <p:txBody>
          <a:bodyPr lIns="0" tIns="0" rIns="0" bIns="0" rtlCol="0" anchor="t">
            <a:spAutoFit/>
          </a:bodyPr>
          <a:lstStyle/>
          <a:p>
            <a:pPr algn="ctr">
              <a:lnSpc>
                <a:spcPts val="3119"/>
              </a:lnSpc>
            </a:pPr>
            <a:r>
              <a:rPr lang="en-US" sz="2599" spc="38">
                <a:solidFill>
                  <a:srgbClr val="FFFFFF"/>
                </a:solidFill>
                <a:latin typeface="HK Grotesk Pro"/>
              </a:rPr>
              <a:t>The decision tree classifier is defined as a non-parametric supervised learning algorithm, which is utilized for both classification and regression tasks. It has a hierarchical, tree structure, which consists of a root node, branches, internal nodes and leaf nodes. </a:t>
            </a:r>
          </a:p>
          <a:p>
            <a:pPr algn="ctr">
              <a:lnSpc>
                <a:spcPts val="3119"/>
              </a:lnSpc>
            </a:pPr>
            <a:endParaRPr lang="en-US" sz="2599" spc="38">
              <a:solidFill>
                <a:srgbClr val="FFFFFF"/>
              </a:solidFill>
              <a:latin typeface="HK Grotesk Pro"/>
            </a:endParaRPr>
          </a:p>
          <a:p>
            <a:pPr algn="ctr">
              <a:lnSpc>
                <a:spcPts val="3119"/>
              </a:lnSpc>
            </a:pPr>
            <a:r>
              <a:rPr lang="en-US" sz="2599" spc="38">
                <a:solidFill>
                  <a:srgbClr val="FFFFFF"/>
                </a:solidFill>
                <a:latin typeface="HK Grotesk Pro"/>
              </a:rPr>
              <a:t>A decision tree starts with a root node, which does not have any incoming branches. The outgoing branches from the root node then feed into the internal nodes, also known as decision nodes. Based on the available features, both node types conduct evaluations to form homogenous subsets, which are denoted by leaf nodes, or terminal nodes. The leaf nodes represent all the possible outcomes within the dataset.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8759562" y="2734176"/>
            <a:ext cx="8734615" cy="4270614"/>
          </a:xfrm>
          <a:prstGeom prst="rect">
            <a:avLst/>
          </a:prstGeom>
        </p:spPr>
      </p:pic>
      <p:sp>
        <p:nvSpPr>
          <p:cNvPr id="9" name="TextBox 9"/>
          <p:cNvSpPr txBox="1"/>
          <p:nvPr/>
        </p:nvSpPr>
        <p:spPr>
          <a:xfrm>
            <a:off x="1028700" y="1019175"/>
            <a:ext cx="981133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p:txBody>
      </p:sp>
      <p:sp>
        <p:nvSpPr>
          <p:cNvPr id="10" name="TextBox 10"/>
          <p:cNvSpPr txBox="1"/>
          <p:nvPr/>
        </p:nvSpPr>
        <p:spPr>
          <a:xfrm>
            <a:off x="1028700" y="2724651"/>
            <a:ext cx="7357311" cy="5566139"/>
          </a:xfrm>
          <a:prstGeom prst="rect">
            <a:avLst/>
          </a:prstGeom>
        </p:spPr>
        <p:txBody>
          <a:bodyPr lIns="0" tIns="0" rIns="0" bIns="0" rtlCol="0" anchor="t">
            <a:spAutoFit/>
          </a:bodyPr>
          <a:lstStyle/>
          <a:p>
            <a:pPr algn="just">
              <a:lnSpc>
                <a:spcPts val="3119"/>
              </a:lnSpc>
            </a:pPr>
            <a:r>
              <a:rPr lang="en-US" sz="2599">
                <a:solidFill>
                  <a:srgbClr val="000000"/>
                </a:solidFill>
                <a:latin typeface="HK Grotesk Pro"/>
              </a:rPr>
              <a:t>The conduct of decision tree for the bank customer dataset would be as follow:</a:t>
            </a:r>
          </a:p>
          <a:p>
            <a:pPr marL="561339" lvl="1" indent="-280669" algn="just">
              <a:lnSpc>
                <a:spcPts val="3119"/>
              </a:lnSpc>
              <a:buFont typeface="Arial"/>
              <a:buChar char="•"/>
            </a:pPr>
            <a:r>
              <a:rPr lang="en-US" sz="2599">
                <a:solidFill>
                  <a:srgbClr val="000000"/>
                </a:solidFill>
                <a:latin typeface="HK Grotesk Pro"/>
              </a:rPr>
              <a:t>All feature values would be separated as data set X, and “churn” as target label set y.</a:t>
            </a:r>
          </a:p>
          <a:p>
            <a:pPr marL="561339" lvl="1" indent="-280669" algn="just">
              <a:lnSpc>
                <a:spcPts val="3119"/>
              </a:lnSpc>
              <a:buFont typeface="Arial"/>
              <a:buChar char="•"/>
            </a:pPr>
            <a:r>
              <a:rPr lang="en-US" sz="2599">
                <a:solidFill>
                  <a:srgbClr val="000000"/>
                </a:solidFill>
                <a:latin typeface="HK Grotesk Pro"/>
              </a:rPr>
              <a:t>The train_test_split module would split the data set into a training set and a test set, in this case the training set would be 80% of the dataset and the test set would be 20%.</a:t>
            </a:r>
          </a:p>
          <a:p>
            <a:pPr marL="561339" lvl="1" indent="-280669" algn="just">
              <a:lnSpc>
                <a:spcPts val="3119"/>
              </a:lnSpc>
              <a:buFont typeface="Arial"/>
              <a:buChar char="•"/>
            </a:pPr>
            <a:r>
              <a:rPr lang="en-US" sz="2599">
                <a:solidFill>
                  <a:srgbClr val="000000"/>
                </a:solidFill>
                <a:latin typeface="HK Grotesk Pro"/>
              </a:rPr>
              <a:t>Use Gini as the standard to build a decision tree model, and set the depth between 3 and 7, and observe when the depth is better for the model. The Gini measure is the default parameter of scikit-learn library</a:t>
            </a:r>
          </a:p>
          <a:p>
            <a:pPr algn="just">
              <a:lnSpc>
                <a:spcPts val="3119"/>
              </a:lnSpc>
            </a:pPr>
            <a:endParaRPr lang="en-US" sz="2599">
              <a:solidFill>
                <a:srgbClr val="000000"/>
              </a:solidFill>
              <a:latin typeface="HK Grotesk Pro"/>
            </a:endParaRPr>
          </a:p>
        </p:txBody>
      </p:sp>
      <p:sp>
        <p:nvSpPr>
          <p:cNvPr id="11" name="TextBox 11"/>
          <p:cNvSpPr txBox="1"/>
          <p:nvPr/>
        </p:nvSpPr>
        <p:spPr>
          <a:xfrm>
            <a:off x="1377877" y="8192001"/>
            <a:ext cx="15532247" cy="1193147"/>
          </a:xfrm>
          <a:prstGeom prst="rect">
            <a:avLst/>
          </a:prstGeom>
        </p:spPr>
        <p:txBody>
          <a:bodyPr lIns="0" tIns="0" rIns="0" bIns="0" rtlCol="0" anchor="t">
            <a:spAutoFit/>
          </a:bodyPr>
          <a:lstStyle/>
          <a:p>
            <a:pPr algn="ctr">
              <a:lnSpc>
                <a:spcPts val="3119"/>
              </a:lnSpc>
              <a:spcBef>
                <a:spcPct val="0"/>
              </a:spcBef>
            </a:pPr>
            <a:r>
              <a:rPr lang="en-US" sz="2599">
                <a:solidFill>
                  <a:srgbClr val="000000"/>
                </a:solidFill>
                <a:latin typeface="HK Grotesk Medium"/>
              </a:rPr>
              <a:t>The highest accuracy score is 0.8595 when the depth is 6. However, as mentioned before, because the dataset is highly unbalanced, the recall, precision rate and f1 score is not highly ideal. The most important feature of the dataset is “age”, which is consistent with the previous analyse from visualization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36943" y="111076"/>
            <a:ext cx="12664821" cy="10064847"/>
          </a:xfrm>
          <a:prstGeom prst="rect">
            <a:avLst/>
          </a:prstGeom>
        </p:spPr>
      </p:pic>
      <p:grpSp>
        <p:nvGrpSpPr>
          <p:cNvPr id="3" name="Group 3"/>
          <p:cNvGrpSpPr/>
          <p:nvPr/>
        </p:nvGrpSpPr>
        <p:grpSpPr>
          <a:xfrm>
            <a:off x="17494177" y="-209424"/>
            <a:ext cx="1028700" cy="1007978"/>
            <a:chOff x="0" y="0"/>
            <a:chExt cx="270933" cy="265476"/>
          </a:xfrm>
        </p:grpSpPr>
        <p:sp>
          <p:nvSpPr>
            <p:cNvPr id="4" name="Freeform 4"/>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17259300" y="568409"/>
            <a:ext cx="469753" cy="460291"/>
            <a:chOff x="0" y="0"/>
            <a:chExt cx="270933" cy="265476"/>
          </a:xfrm>
        </p:grpSpPr>
        <p:sp>
          <p:nvSpPr>
            <p:cNvPr id="7" name="Freeform 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9" name="TextBox 9"/>
          <p:cNvSpPr txBox="1"/>
          <p:nvPr/>
        </p:nvSpPr>
        <p:spPr>
          <a:xfrm>
            <a:off x="1028700" y="1019175"/>
            <a:ext cx="3808243" cy="329565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1028700" y="2310547"/>
            <a:ext cx="8295196" cy="6947753"/>
          </a:xfrm>
          <a:prstGeom prst="rect">
            <a:avLst/>
          </a:prstGeom>
        </p:spPr>
      </p:pic>
      <p:sp>
        <p:nvSpPr>
          <p:cNvPr id="9" name="TextBox 9"/>
          <p:cNvSpPr txBox="1"/>
          <p:nvPr/>
        </p:nvSpPr>
        <p:spPr>
          <a:xfrm>
            <a:off x="1028700" y="1019175"/>
            <a:ext cx="981133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p:txBody>
      </p:sp>
      <p:sp>
        <p:nvSpPr>
          <p:cNvPr id="10" name="TextBox 10"/>
          <p:cNvSpPr txBox="1"/>
          <p:nvPr/>
        </p:nvSpPr>
        <p:spPr>
          <a:xfrm>
            <a:off x="9721255" y="4057650"/>
            <a:ext cx="7538045" cy="2867025"/>
          </a:xfrm>
          <a:prstGeom prst="rect">
            <a:avLst/>
          </a:prstGeom>
        </p:spPr>
        <p:txBody>
          <a:bodyPr lIns="0" tIns="0" rIns="0" bIns="0" rtlCol="0" anchor="t">
            <a:spAutoFit/>
          </a:bodyPr>
          <a:lstStyle/>
          <a:p>
            <a:pPr>
              <a:lnSpc>
                <a:spcPts val="3239"/>
              </a:lnSpc>
              <a:spcBef>
                <a:spcPct val="0"/>
              </a:spcBef>
            </a:pPr>
            <a:r>
              <a:rPr lang="en-US" sz="2699">
                <a:solidFill>
                  <a:srgbClr val="000000"/>
                </a:solidFill>
                <a:latin typeface="HK Grotesk Pro"/>
              </a:rPr>
              <a:t>Despite the high accuracy score, the result from the confusion matrix below is not saticfactory. There are 1,541 values of “0” is correctly classified and only 215 values is misclassified. Unfortunately, there are only 178 values of “1” is correctly classified, which account for a small amount of testing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6109" y="1028700"/>
            <a:ext cx="8115300" cy="8229600"/>
            <a:chOff x="0" y="0"/>
            <a:chExt cx="2406491" cy="2440385"/>
          </a:xfrm>
        </p:grpSpPr>
        <p:sp>
          <p:nvSpPr>
            <p:cNvPr id="3" name="Freeform 3"/>
            <p:cNvSpPr/>
            <p:nvPr/>
          </p:nvSpPr>
          <p:spPr>
            <a:xfrm>
              <a:off x="0" y="0"/>
              <a:ext cx="2406491" cy="2440385"/>
            </a:xfrm>
            <a:custGeom>
              <a:avLst/>
              <a:gdLst/>
              <a:ahLst/>
              <a:cxnLst/>
              <a:rect l="l" t="t" r="r" b="b"/>
              <a:pathLst>
                <a:path w="2406491" h="2440385">
                  <a:moveTo>
                    <a:pt x="0" y="0"/>
                  </a:moveTo>
                  <a:lnTo>
                    <a:pt x="2406491" y="0"/>
                  </a:lnTo>
                  <a:lnTo>
                    <a:pt x="2406491" y="2440385"/>
                  </a:lnTo>
                  <a:lnTo>
                    <a:pt x="0" y="2440385"/>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6109" y="1929315"/>
            <a:ext cx="8115300" cy="7348035"/>
          </a:xfrm>
          <a:prstGeom prst="rect">
            <a:avLst/>
          </a:prstGeom>
        </p:spPr>
      </p:pic>
      <p:sp>
        <p:nvSpPr>
          <p:cNvPr id="6" name="TextBox 6"/>
          <p:cNvSpPr txBox="1"/>
          <p:nvPr/>
        </p:nvSpPr>
        <p:spPr>
          <a:xfrm>
            <a:off x="10360995" y="1019175"/>
            <a:ext cx="6898305"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Support vector machine – SVM</a:t>
            </a:r>
          </a:p>
        </p:txBody>
      </p:sp>
      <p:sp>
        <p:nvSpPr>
          <p:cNvPr id="7" name="TextBox 7"/>
          <p:cNvSpPr txBox="1"/>
          <p:nvPr/>
        </p:nvSpPr>
        <p:spPr>
          <a:xfrm>
            <a:off x="10360995" y="3543300"/>
            <a:ext cx="6815889" cy="5734050"/>
          </a:xfrm>
          <a:prstGeom prst="rect">
            <a:avLst/>
          </a:prstGeom>
        </p:spPr>
        <p:txBody>
          <a:bodyPr lIns="0" tIns="0" rIns="0" bIns="0" rtlCol="0" anchor="t">
            <a:spAutoFit/>
          </a:bodyPr>
          <a:lstStyle/>
          <a:p>
            <a:pPr>
              <a:lnSpc>
                <a:spcPts val="3239"/>
              </a:lnSpc>
              <a:spcBef>
                <a:spcPct val="0"/>
              </a:spcBef>
            </a:pPr>
            <a:r>
              <a:rPr lang="en-US" sz="2699">
                <a:solidFill>
                  <a:srgbClr val="000000"/>
                </a:solidFill>
                <a:latin typeface="HK Grotesk Pro"/>
              </a:rPr>
              <a:t>A support vector machine is a supervised learning algorithm that sorts data into two categories. </a:t>
            </a:r>
          </a:p>
          <a:p>
            <a:pPr>
              <a:lnSpc>
                <a:spcPts val="3239"/>
              </a:lnSpc>
              <a:spcBef>
                <a:spcPct val="0"/>
              </a:spcBef>
            </a:pPr>
            <a:endParaRPr lang="en-US" sz="2699">
              <a:solidFill>
                <a:srgbClr val="000000"/>
              </a:solidFill>
              <a:latin typeface="HK Grotesk Pro"/>
            </a:endParaRPr>
          </a:p>
          <a:p>
            <a:pPr>
              <a:lnSpc>
                <a:spcPts val="3239"/>
              </a:lnSpc>
              <a:spcBef>
                <a:spcPct val="0"/>
              </a:spcBef>
            </a:pPr>
            <a:r>
              <a:rPr lang="en-US" sz="2699">
                <a:solidFill>
                  <a:srgbClr val="000000"/>
                </a:solidFill>
                <a:latin typeface="HK Grotesk Pro"/>
              </a:rPr>
              <a:t>It is trained with a series of data already classified into two categories, building the model as it is initially trained. </a:t>
            </a:r>
          </a:p>
          <a:p>
            <a:pPr>
              <a:lnSpc>
                <a:spcPts val="3239"/>
              </a:lnSpc>
              <a:spcBef>
                <a:spcPct val="0"/>
              </a:spcBef>
            </a:pPr>
            <a:endParaRPr lang="en-US" sz="2699">
              <a:solidFill>
                <a:srgbClr val="000000"/>
              </a:solidFill>
              <a:latin typeface="HK Grotesk Pro"/>
            </a:endParaRPr>
          </a:p>
          <a:p>
            <a:pPr>
              <a:lnSpc>
                <a:spcPts val="3239"/>
              </a:lnSpc>
              <a:spcBef>
                <a:spcPct val="0"/>
              </a:spcBef>
            </a:pPr>
            <a:r>
              <a:rPr lang="en-US" sz="2699">
                <a:solidFill>
                  <a:srgbClr val="000000"/>
                </a:solidFill>
                <a:latin typeface="HK Grotesk Pro"/>
              </a:rPr>
              <a:t>The task of an SVM algorithm is to determine which category a new data point belongs in. </a:t>
            </a:r>
          </a:p>
          <a:p>
            <a:pPr>
              <a:lnSpc>
                <a:spcPts val="3239"/>
              </a:lnSpc>
              <a:spcBef>
                <a:spcPct val="0"/>
              </a:spcBef>
            </a:pPr>
            <a:endParaRPr lang="en-US" sz="2699">
              <a:solidFill>
                <a:srgbClr val="000000"/>
              </a:solidFill>
              <a:latin typeface="HK Grotesk Pro"/>
            </a:endParaRPr>
          </a:p>
          <a:p>
            <a:pPr>
              <a:lnSpc>
                <a:spcPts val="3239"/>
              </a:lnSpc>
              <a:spcBef>
                <a:spcPct val="0"/>
              </a:spcBef>
            </a:pPr>
            <a:r>
              <a:rPr lang="en-US" sz="2699">
                <a:solidFill>
                  <a:srgbClr val="000000"/>
                </a:solidFill>
                <a:latin typeface="HK Grotesk Pro"/>
              </a:rPr>
              <a:t>This makes SVM a kind of non-binary linear classifier.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8855764" y="3095712"/>
            <a:ext cx="8873289" cy="3752134"/>
          </a:xfrm>
          <a:prstGeom prst="rect">
            <a:avLst/>
          </a:prstGeom>
        </p:spPr>
      </p:pic>
      <p:sp>
        <p:nvSpPr>
          <p:cNvPr id="9" name="TextBox 9"/>
          <p:cNvSpPr txBox="1"/>
          <p:nvPr/>
        </p:nvSpPr>
        <p:spPr>
          <a:xfrm>
            <a:off x="1028700" y="789030"/>
            <a:ext cx="12879390"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Support vector machine – SVM</a:t>
            </a:r>
          </a:p>
        </p:txBody>
      </p:sp>
      <p:sp>
        <p:nvSpPr>
          <p:cNvPr id="10" name="TextBox 10"/>
          <p:cNvSpPr txBox="1"/>
          <p:nvPr/>
        </p:nvSpPr>
        <p:spPr>
          <a:xfrm>
            <a:off x="1028700" y="2724651"/>
            <a:ext cx="7357311" cy="5168594"/>
          </a:xfrm>
          <a:prstGeom prst="rect">
            <a:avLst/>
          </a:prstGeom>
        </p:spPr>
        <p:txBody>
          <a:bodyPr lIns="0" tIns="0" rIns="0" bIns="0" rtlCol="0" anchor="t">
            <a:spAutoFit/>
          </a:bodyPr>
          <a:lstStyle/>
          <a:p>
            <a:pPr algn="just">
              <a:lnSpc>
                <a:spcPts val="3119"/>
              </a:lnSpc>
            </a:pPr>
            <a:r>
              <a:rPr lang="en-US" sz="2599">
                <a:solidFill>
                  <a:srgbClr val="000000"/>
                </a:solidFill>
                <a:latin typeface="HK Grotesk Pro"/>
              </a:rPr>
              <a:t>One of the key hyperparameters of SVM model is C. In brief, the C value is used to control the width of the vector margin, the higher the C values, the model accuracy increases. </a:t>
            </a:r>
          </a:p>
          <a:p>
            <a:pPr algn="just">
              <a:lnSpc>
                <a:spcPts val="3119"/>
              </a:lnSpc>
            </a:pPr>
            <a:endParaRPr lang="en-US" sz="2599">
              <a:solidFill>
                <a:srgbClr val="000000"/>
              </a:solidFill>
              <a:latin typeface="HK Grotesk Pro"/>
            </a:endParaRPr>
          </a:p>
          <a:p>
            <a:pPr algn="just">
              <a:lnSpc>
                <a:spcPts val="3119"/>
              </a:lnSpc>
            </a:pPr>
            <a:r>
              <a:rPr lang="en-US" sz="2599">
                <a:solidFill>
                  <a:srgbClr val="000000"/>
                </a:solidFill>
                <a:latin typeface="HK Grotesk Pro"/>
              </a:rPr>
              <a:t>The GridSearchCV would be applied to find the best value of C parameters. The best value of C found in this bank customer prediction equal to 1. </a:t>
            </a:r>
          </a:p>
          <a:p>
            <a:pPr algn="just">
              <a:lnSpc>
                <a:spcPts val="3119"/>
              </a:lnSpc>
            </a:pPr>
            <a:endParaRPr lang="en-US" sz="2599">
              <a:solidFill>
                <a:srgbClr val="000000"/>
              </a:solidFill>
              <a:latin typeface="HK Grotesk Pro"/>
            </a:endParaRPr>
          </a:p>
          <a:p>
            <a:pPr algn="just">
              <a:lnSpc>
                <a:spcPts val="3119"/>
              </a:lnSpc>
            </a:pPr>
            <a:r>
              <a:rPr lang="en-US" sz="2599">
                <a:solidFill>
                  <a:srgbClr val="000000"/>
                </a:solidFill>
                <a:latin typeface="HK Grotesk Pro"/>
              </a:rPr>
              <a:t>After finding the best C value, the features of training data, would be standardized to apply the SVM model. </a:t>
            </a:r>
          </a:p>
          <a:p>
            <a:pPr algn="just">
              <a:lnSpc>
                <a:spcPts val="3119"/>
              </a:lnSpc>
            </a:pPr>
            <a:endParaRPr lang="en-US" sz="2599">
              <a:solidFill>
                <a:srgbClr val="000000"/>
              </a:solidFill>
              <a:latin typeface="HK Grotesk Pro"/>
            </a:endParaRPr>
          </a:p>
        </p:txBody>
      </p:sp>
      <p:sp>
        <p:nvSpPr>
          <p:cNvPr id="11" name="TextBox 11"/>
          <p:cNvSpPr txBox="1"/>
          <p:nvPr/>
        </p:nvSpPr>
        <p:spPr>
          <a:xfrm>
            <a:off x="1693706" y="8113295"/>
            <a:ext cx="14900589" cy="819150"/>
          </a:xfrm>
          <a:prstGeom prst="rect">
            <a:avLst/>
          </a:prstGeom>
        </p:spPr>
        <p:txBody>
          <a:bodyPr lIns="0" tIns="0" rIns="0" bIns="0" rtlCol="0" anchor="t">
            <a:spAutoFit/>
          </a:bodyPr>
          <a:lstStyle/>
          <a:p>
            <a:pPr algn="ctr">
              <a:lnSpc>
                <a:spcPts val="3239"/>
              </a:lnSpc>
              <a:spcBef>
                <a:spcPct val="0"/>
              </a:spcBef>
            </a:pPr>
            <a:r>
              <a:rPr lang="en-US" sz="2699">
                <a:solidFill>
                  <a:srgbClr val="000000"/>
                </a:solidFill>
                <a:latin typeface="HK Grotesk Medium"/>
              </a:rPr>
              <a:t>The accuracy score is approximately equal to the result from the decision tree. As mentioned before, because the data is unbalanced, the recall and f1 score is not ideal.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1028700" y="2465697"/>
            <a:ext cx="8115300" cy="6792603"/>
          </a:xfrm>
          <a:prstGeom prst="rect">
            <a:avLst/>
          </a:prstGeom>
        </p:spPr>
      </p:pic>
      <p:sp>
        <p:nvSpPr>
          <p:cNvPr id="9" name="TextBox 9"/>
          <p:cNvSpPr txBox="1"/>
          <p:nvPr/>
        </p:nvSpPr>
        <p:spPr>
          <a:xfrm>
            <a:off x="9721255" y="2465697"/>
            <a:ext cx="7538045" cy="5734050"/>
          </a:xfrm>
          <a:prstGeom prst="rect">
            <a:avLst/>
          </a:prstGeom>
        </p:spPr>
        <p:txBody>
          <a:bodyPr lIns="0" tIns="0" rIns="0" bIns="0" rtlCol="0" anchor="t">
            <a:spAutoFit/>
          </a:bodyPr>
          <a:lstStyle/>
          <a:p>
            <a:pPr>
              <a:lnSpc>
                <a:spcPts val="3239"/>
              </a:lnSpc>
            </a:pPr>
            <a:r>
              <a:rPr lang="en-US" sz="2699">
                <a:solidFill>
                  <a:srgbClr val="000000"/>
                </a:solidFill>
                <a:latin typeface="HK Grotesk Pro"/>
              </a:rPr>
              <a:t>The unbalance is much more clearer in the confusion matrix. It also demonstrate large number of value “0” is classified correctly while only 150 values of “1” is classified correctly out 2,000 testing data points.</a:t>
            </a:r>
          </a:p>
          <a:p>
            <a:pPr>
              <a:lnSpc>
                <a:spcPts val="3239"/>
              </a:lnSpc>
            </a:pPr>
            <a:endParaRPr lang="en-US" sz="2699">
              <a:solidFill>
                <a:srgbClr val="000000"/>
              </a:solidFill>
              <a:latin typeface="HK Grotesk Pro"/>
            </a:endParaRPr>
          </a:p>
          <a:p>
            <a:pPr>
              <a:lnSpc>
                <a:spcPts val="3239"/>
              </a:lnSpc>
            </a:pPr>
            <a:r>
              <a:rPr lang="en-US" sz="2699">
                <a:solidFill>
                  <a:srgbClr val="000000"/>
                </a:solidFill>
                <a:latin typeface="HK Grotesk Pro"/>
              </a:rPr>
              <a:t>In some paper, there are many techniques to solve the unbalanced data issue. This experiment would apply two techniques which are undersampling and oversampling, and then evaluate the models with 10-fold cross-validation to find out which technique and model give the best result.</a:t>
            </a:r>
          </a:p>
          <a:p>
            <a:pPr>
              <a:lnSpc>
                <a:spcPts val="3239"/>
              </a:lnSpc>
              <a:spcBef>
                <a:spcPct val="0"/>
              </a:spcBef>
            </a:pPr>
            <a:endParaRPr lang="en-US" sz="2699">
              <a:solidFill>
                <a:srgbClr val="000000"/>
              </a:solidFill>
              <a:latin typeface="HK Grotesk Pro"/>
            </a:endParaRPr>
          </a:p>
        </p:txBody>
      </p:sp>
      <p:sp>
        <p:nvSpPr>
          <p:cNvPr id="10" name="TextBox 10"/>
          <p:cNvSpPr txBox="1"/>
          <p:nvPr/>
        </p:nvSpPr>
        <p:spPr>
          <a:xfrm>
            <a:off x="1028700" y="789030"/>
            <a:ext cx="12879390"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Support vector machine – SVM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533919"/>
            <a:ext cx="10573168" cy="4685224"/>
          </a:xfrm>
          <a:prstGeom prst="rect">
            <a:avLst/>
          </a:prstGeom>
        </p:spPr>
      </p:pic>
      <p:sp>
        <p:nvSpPr>
          <p:cNvPr id="3" name="TextBox 3"/>
          <p:cNvSpPr txBox="1"/>
          <p:nvPr/>
        </p:nvSpPr>
        <p:spPr>
          <a:xfrm>
            <a:off x="1028700" y="1019175"/>
            <a:ext cx="11527339"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Undersampling Technique</a:t>
            </a:r>
          </a:p>
        </p:txBody>
      </p:sp>
      <p:sp>
        <p:nvSpPr>
          <p:cNvPr id="4" name="TextBox 4"/>
          <p:cNvSpPr txBox="1"/>
          <p:nvPr/>
        </p:nvSpPr>
        <p:spPr>
          <a:xfrm>
            <a:off x="1028700" y="7628987"/>
            <a:ext cx="15678234" cy="1228725"/>
          </a:xfrm>
          <a:prstGeom prst="rect">
            <a:avLst/>
          </a:prstGeom>
        </p:spPr>
        <p:txBody>
          <a:bodyPr lIns="0" tIns="0" rIns="0" bIns="0" rtlCol="0" anchor="t">
            <a:spAutoFit/>
          </a:bodyPr>
          <a:lstStyle/>
          <a:p>
            <a:pPr>
              <a:lnSpc>
                <a:spcPts val="3239"/>
              </a:lnSpc>
            </a:pPr>
            <a:r>
              <a:rPr lang="en-US" sz="2699" spc="40">
                <a:solidFill>
                  <a:srgbClr val="000000"/>
                </a:solidFill>
                <a:latin typeface="HK Grotesk Pro"/>
              </a:rPr>
              <a:t>The undersampling technique would take all the classes to the equal amount as the minority class. In this case, the undersampling dataset would reduce the amount of values “0” to the same amount of values “1” of predicted label. </a:t>
            </a:r>
          </a:p>
        </p:txBody>
      </p:sp>
      <p:grpSp>
        <p:nvGrpSpPr>
          <p:cNvPr id="5" name="Group 5"/>
          <p:cNvGrpSpPr/>
          <p:nvPr/>
        </p:nvGrpSpPr>
        <p:grpSpPr>
          <a:xfrm>
            <a:off x="17494177" y="-209424"/>
            <a:ext cx="1028700" cy="1007978"/>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259300" y="568409"/>
            <a:ext cx="469753" cy="460291"/>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55577" y="3698937"/>
            <a:ext cx="11976846" cy="5016717"/>
          </a:xfrm>
          <a:prstGeom prst="rect">
            <a:avLst/>
          </a:prstGeom>
        </p:spPr>
      </p:pic>
      <p:sp>
        <p:nvSpPr>
          <p:cNvPr id="3" name="TextBox 3"/>
          <p:cNvSpPr txBox="1"/>
          <p:nvPr/>
        </p:nvSpPr>
        <p:spPr>
          <a:xfrm>
            <a:off x="7550781" y="9053512"/>
            <a:ext cx="3186437" cy="40957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Bold"/>
              </a:rPr>
              <a:t>The Accuracy Report</a:t>
            </a:r>
          </a:p>
        </p:txBody>
      </p:sp>
      <p:sp>
        <p:nvSpPr>
          <p:cNvPr id="4" name="TextBox 4"/>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Undersampled Dataset</a:t>
            </a:r>
          </a:p>
        </p:txBody>
      </p:sp>
      <p:grpSp>
        <p:nvGrpSpPr>
          <p:cNvPr id="5" name="Group 5"/>
          <p:cNvGrpSpPr/>
          <p:nvPr/>
        </p:nvGrpSpPr>
        <p:grpSpPr>
          <a:xfrm>
            <a:off x="17494177" y="-209424"/>
            <a:ext cx="1028700" cy="1007978"/>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259300" y="568409"/>
            <a:ext cx="469753" cy="460291"/>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4877" y="-2301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558947" y="547688"/>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494177" y="-209424"/>
            <a:ext cx="1028700" cy="1007978"/>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259300" y="568409"/>
            <a:ext cx="469753" cy="460291"/>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14" name="TextBox 14"/>
          <p:cNvSpPr txBox="1"/>
          <p:nvPr/>
        </p:nvSpPr>
        <p:spPr>
          <a:xfrm>
            <a:off x="3661154" y="750803"/>
            <a:ext cx="10965692" cy="1104900"/>
          </a:xfrm>
          <a:prstGeom prst="rect">
            <a:avLst/>
          </a:prstGeom>
        </p:spPr>
        <p:txBody>
          <a:bodyPr lIns="0" tIns="0" rIns="0" bIns="0" rtlCol="0" anchor="t">
            <a:spAutoFit/>
          </a:bodyPr>
          <a:lstStyle/>
          <a:p>
            <a:pPr algn="ctr">
              <a:lnSpc>
                <a:spcPts val="8640"/>
              </a:lnSpc>
            </a:pPr>
            <a:r>
              <a:rPr lang="en-US" sz="7200">
                <a:solidFill>
                  <a:srgbClr val="0048A8"/>
                </a:solidFill>
                <a:latin typeface="HK Grotesk Bold"/>
              </a:rPr>
              <a:t>Table Of Content</a:t>
            </a:r>
          </a:p>
        </p:txBody>
      </p:sp>
      <p:grpSp>
        <p:nvGrpSpPr>
          <p:cNvPr id="15" name="Group 15"/>
          <p:cNvGrpSpPr/>
          <p:nvPr/>
        </p:nvGrpSpPr>
        <p:grpSpPr>
          <a:xfrm>
            <a:off x="558947" y="4813752"/>
            <a:ext cx="9846421" cy="976424"/>
            <a:chOff x="0" y="0"/>
            <a:chExt cx="13128562" cy="1301899"/>
          </a:xfrm>
        </p:grpSpPr>
        <p:grpSp>
          <p:nvGrpSpPr>
            <p:cNvPr id="16" name="Group 16"/>
            <p:cNvGrpSpPr/>
            <p:nvPr/>
          </p:nvGrpSpPr>
          <p:grpSpPr>
            <a:xfrm>
              <a:off x="2288368" y="0"/>
              <a:ext cx="10840193" cy="1288728"/>
              <a:chOff x="0" y="0"/>
              <a:chExt cx="2141273" cy="254563"/>
            </a:xfrm>
          </p:grpSpPr>
          <p:sp>
            <p:nvSpPr>
              <p:cNvPr id="17" name="Freeform 17"/>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18" name="TextBox 18"/>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19" name="TextBox 19"/>
            <p:cNvSpPr txBox="1"/>
            <p:nvPr/>
          </p:nvSpPr>
          <p:spPr>
            <a:xfrm>
              <a:off x="0" y="6499"/>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03</a:t>
              </a:r>
            </a:p>
          </p:txBody>
        </p:sp>
        <p:sp>
          <p:nvSpPr>
            <p:cNvPr id="20" name="TextBox 20"/>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Support vector machine – SVM</a:t>
              </a:r>
            </a:p>
          </p:txBody>
        </p:sp>
      </p:grpSp>
      <p:grpSp>
        <p:nvGrpSpPr>
          <p:cNvPr id="21" name="Group 21"/>
          <p:cNvGrpSpPr/>
          <p:nvPr/>
        </p:nvGrpSpPr>
        <p:grpSpPr>
          <a:xfrm>
            <a:off x="558947" y="3458552"/>
            <a:ext cx="9846421" cy="976424"/>
            <a:chOff x="0" y="0"/>
            <a:chExt cx="13128562" cy="1301899"/>
          </a:xfrm>
        </p:grpSpPr>
        <p:grpSp>
          <p:nvGrpSpPr>
            <p:cNvPr id="22" name="Group 22"/>
            <p:cNvGrpSpPr/>
            <p:nvPr/>
          </p:nvGrpSpPr>
          <p:grpSpPr>
            <a:xfrm>
              <a:off x="2288368" y="0"/>
              <a:ext cx="10840193" cy="1288728"/>
              <a:chOff x="0" y="0"/>
              <a:chExt cx="2141273" cy="254563"/>
            </a:xfrm>
          </p:grpSpPr>
          <p:sp>
            <p:nvSpPr>
              <p:cNvPr id="23" name="Freeform 23"/>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24" name="TextBox 2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25" name="TextBox 25"/>
            <p:cNvSpPr txBox="1"/>
            <p:nvPr/>
          </p:nvSpPr>
          <p:spPr>
            <a:xfrm>
              <a:off x="0" y="6499"/>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02</a:t>
              </a:r>
            </a:p>
          </p:txBody>
        </p:sp>
        <p:sp>
          <p:nvSpPr>
            <p:cNvPr id="26" name="TextBox 26"/>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Decision tree classifier</a:t>
              </a:r>
            </a:p>
          </p:txBody>
        </p:sp>
      </p:grpSp>
      <p:grpSp>
        <p:nvGrpSpPr>
          <p:cNvPr id="27" name="Group 27"/>
          <p:cNvGrpSpPr/>
          <p:nvPr/>
        </p:nvGrpSpPr>
        <p:grpSpPr>
          <a:xfrm>
            <a:off x="558947" y="2103353"/>
            <a:ext cx="9846421" cy="976424"/>
            <a:chOff x="0" y="0"/>
            <a:chExt cx="13128562" cy="1301899"/>
          </a:xfrm>
        </p:grpSpPr>
        <p:grpSp>
          <p:nvGrpSpPr>
            <p:cNvPr id="28" name="Group 28"/>
            <p:cNvGrpSpPr/>
            <p:nvPr/>
          </p:nvGrpSpPr>
          <p:grpSpPr>
            <a:xfrm>
              <a:off x="2288368" y="0"/>
              <a:ext cx="10840193" cy="1288728"/>
              <a:chOff x="0" y="0"/>
              <a:chExt cx="2141273" cy="254563"/>
            </a:xfrm>
          </p:grpSpPr>
          <p:sp>
            <p:nvSpPr>
              <p:cNvPr id="29" name="Freeform 29"/>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30" name="TextBox 3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31" name="TextBox 31"/>
            <p:cNvSpPr txBox="1"/>
            <p:nvPr/>
          </p:nvSpPr>
          <p:spPr>
            <a:xfrm>
              <a:off x="0" y="6499"/>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01</a:t>
              </a:r>
            </a:p>
          </p:txBody>
        </p:sp>
        <p:sp>
          <p:nvSpPr>
            <p:cNvPr id="32" name="TextBox 32"/>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Data set description and preparation</a:t>
              </a:r>
            </a:p>
          </p:txBody>
        </p:sp>
      </p:grpSp>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98235" y="3591204"/>
            <a:ext cx="6161065" cy="4749621"/>
          </a:xfrm>
          <a:prstGeom prst="rect">
            <a:avLst/>
          </a:prstGeom>
        </p:spPr>
      </p:pic>
      <p:grpSp>
        <p:nvGrpSpPr>
          <p:cNvPr id="34" name="Group 34"/>
          <p:cNvGrpSpPr/>
          <p:nvPr/>
        </p:nvGrpSpPr>
        <p:grpSpPr>
          <a:xfrm>
            <a:off x="558947" y="6168951"/>
            <a:ext cx="9846421" cy="981447"/>
            <a:chOff x="0" y="0"/>
            <a:chExt cx="13128562" cy="1308596"/>
          </a:xfrm>
        </p:grpSpPr>
        <p:sp>
          <p:nvSpPr>
            <p:cNvPr id="35" name="TextBox 35"/>
            <p:cNvSpPr txBox="1"/>
            <p:nvPr/>
          </p:nvSpPr>
          <p:spPr>
            <a:xfrm>
              <a:off x="0" y="13196"/>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04</a:t>
              </a:r>
            </a:p>
          </p:txBody>
        </p:sp>
        <p:grpSp>
          <p:nvGrpSpPr>
            <p:cNvPr id="36" name="Group 36"/>
            <p:cNvGrpSpPr/>
            <p:nvPr/>
          </p:nvGrpSpPr>
          <p:grpSpPr>
            <a:xfrm>
              <a:off x="2288368" y="0"/>
              <a:ext cx="10840193" cy="1288728"/>
              <a:chOff x="0" y="0"/>
              <a:chExt cx="2141273" cy="254563"/>
            </a:xfrm>
          </p:grpSpPr>
          <p:sp>
            <p:nvSpPr>
              <p:cNvPr id="37" name="Freeform 37"/>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38" name="TextBox 38"/>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39" name="TextBox 39"/>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Undersampling technique</a:t>
              </a:r>
            </a:p>
          </p:txBody>
        </p:sp>
      </p:grpSp>
      <p:grpSp>
        <p:nvGrpSpPr>
          <p:cNvPr id="40" name="Group 40"/>
          <p:cNvGrpSpPr/>
          <p:nvPr/>
        </p:nvGrpSpPr>
        <p:grpSpPr>
          <a:xfrm>
            <a:off x="558947" y="7529173"/>
            <a:ext cx="9846421" cy="981447"/>
            <a:chOff x="0" y="0"/>
            <a:chExt cx="13128562" cy="1308596"/>
          </a:xfrm>
        </p:grpSpPr>
        <p:sp>
          <p:nvSpPr>
            <p:cNvPr id="41" name="TextBox 41"/>
            <p:cNvSpPr txBox="1"/>
            <p:nvPr/>
          </p:nvSpPr>
          <p:spPr>
            <a:xfrm>
              <a:off x="0" y="13196"/>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05</a:t>
              </a:r>
            </a:p>
          </p:txBody>
        </p:sp>
        <p:grpSp>
          <p:nvGrpSpPr>
            <p:cNvPr id="42" name="Group 42"/>
            <p:cNvGrpSpPr/>
            <p:nvPr/>
          </p:nvGrpSpPr>
          <p:grpSpPr>
            <a:xfrm>
              <a:off x="2288368" y="0"/>
              <a:ext cx="10840193" cy="1288728"/>
              <a:chOff x="0" y="0"/>
              <a:chExt cx="2141273" cy="254563"/>
            </a:xfrm>
          </p:grpSpPr>
          <p:sp>
            <p:nvSpPr>
              <p:cNvPr id="43" name="Freeform 43"/>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44" name="TextBox 4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45" name="TextBox 45"/>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Oversampling technique</a:t>
              </a:r>
            </a:p>
          </p:txBody>
        </p:sp>
      </p:grpSp>
      <p:grpSp>
        <p:nvGrpSpPr>
          <p:cNvPr id="46" name="Group 46"/>
          <p:cNvGrpSpPr/>
          <p:nvPr/>
        </p:nvGrpSpPr>
        <p:grpSpPr>
          <a:xfrm>
            <a:off x="558947" y="8889395"/>
            <a:ext cx="9846421" cy="981447"/>
            <a:chOff x="0" y="0"/>
            <a:chExt cx="13128562" cy="1308596"/>
          </a:xfrm>
        </p:grpSpPr>
        <p:sp>
          <p:nvSpPr>
            <p:cNvPr id="47" name="TextBox 47"/>
            <p:cNvSpPr txBox="1"/>
            <p:nvPr/>
          </p:nvSpPr>
          <p:spPr>
            <a:xfrm>
              <a:off x="0" y="13196"/>
              <a:ext cx="1882263" cy="1295400"/>
            </a:xfrm>
            <a:prstGeom prst="rect">
              <a:avLst/>
            </a:prstGeom>
          </p:spPr>
          <p:txBody>
            <a:bodyPr lIns="0" tIns="0" rIns="0" bIns="0" rtlCol="0" anchor="t">
              <a:spAutoFit/>
            </a:bodyPr>
            <a:lstStyle/>
            <a:p>
              <a:pPr algn="r">
                <a:lnSpc>
                  <a:spcPts val="7680"/>
                </a:lnSpc>
              </a:pPr>
              <a:r>
                <a:rPr lang="en-US" sz="6400">
                  <a:solidFill>
                    <a:srgbClr val="0048A8"/>
                  </a:solidFill>
                  <a:latin typeface="HK Grotesk Bold"/>
                </a:rPr>
                <a:t>06</a:t>
              </a:r>
            </a:p>
          </p:txBody>
        </p:sp>
        <p:grpSp>
          <p:nvGrpSpPr>
            <p:cNvPr id="48" name="Group 48"/>
            <p:cNvGrpSpPr/>
            <p:nvPr/>
          </p:nvGrpSpPr>
          <p:grpSpPr>
            <a:xfrm>
              <a:off x="2288368" y="0"/>
              <a:ext cx="10840193" cy="1288728"/>
              <a:chOff x="0" y="0"/>
              <a:chExt cx="2141273" cy="254563"/>
            </a:xfrm>
          </p:grpSpPr>
          <p:sp>
            <p:nvSpPr>
              <p:cNvPr id="49" name="Freeform 49"/>
              <p:cNvSpPr/>
              <p:nvPr/>
            </p:nvSpPr>
            <p:spPr>
              <a:xfrm>
                <a:off x="0" y="0"/>
                <a:ext cx="2141273" cy="254563"/>
              </a:xfrm>
              <a:custGeom>
                <a:avLst/>
                <a:gdLst/>
                <a:ahLst/>
                <a:cxnLst/>
                <a:rect l="l" t="t" r="r" b="b"/>
                <a:pathLst>
                  <a:path w="2141273" h="254563">
                    <a:moveTo>
                      <a:pt x="0" y="0"/>
                    </a:moveTo>
                    <a:lnTo>
                      <a:pt x="2141273" y="0"/>
                    </a:lnTo>
                    <a:lnTo>
                      <a:pt x="2141273" y="254563"/>
                    </a:lnTo>
                    <a:lnTo>
                      <a:pt x="0" y="254563"/>
                    </a:lnTo>
                    <a:close/>
                  </a:path>
                </a:pathLst>
              </a:custGeom>
              <a:solidFill>
                <a:srgbClr val="0048A8"/>
              </a:solidFill>
            </p:spPr>
          </p:sp>
          <p:sp>
            <p:nvSpPr>
              <p:cNvPr id="50" name="TextBox 5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51" name="TextBox 51"/>
            <p:cNvSpPr txBox="1"/>
            <p:nvPr/>
          </p:nvSpPr>
          <p:spPr>
            <a:xfrm>
              <a:off x="2288368" y="336389"/>
              <a:ext cx="10840193" cy="606425"/>
            </a:xfrm>
            <a:prstGeom prst="rect">
              <a:avLst/>
            </a:prstGeom>
          </p:spPr>
          <p:txBody>
            <a:bodyPr lIns="0" tIns="0" rIns="0" bIns="0" rtlCol="0" anchor="t">
              <a:spAutoFit/>
            </a:bodyPr>
            <a:lstStyle/>
            <a:p>
              <a:pPr algn="ctr">
                <a:lnSpc>
                  <a:spcPts val="3599"/>
                </a:lnSpc>
              </a:pPr>
              <a:r>
                <a:rPr lang="en-US" sz="2999">
                  <a:solidFill>
                    <a:srgbClr val="FFFFFF"/>
                  </a:solidFill>
                  <a:latin typeface="HK Grotesk Pro Bold"/>
                </a:rPr>
                <a:t>Discussion and comments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07338" y="3144091"/>
            <a:ext cx="8273323" cy="7142909"/>
          </a:xfrm>
          <a:prstGeom prst="rect">
            <a:avLst/>
          </a:prstGeom>
        </p:spPr>
      </p:pic>
      <p:sp>
        <p:nvSpPr>
          <p:cNvPr id="3" name="TextBox 3"/>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Undersampled Dataset</a:t>
            </a:r>
          </a:p>
        </p:txBody>
      </p:sp>
      <p:grpSp>
        <p:nvGrpSpPr>
          <p:cNvPr id="4" name="Group 4"/>
          <p:cNvGrpSpPr/>
          <p:nvPr/>
        </p:nvGrpSpPr>
        <p:grpSpPr>
          <a:xfrm>
            <a:off x="17494177" y="-209424"/>
            <a:ext cx="1028700" cy="1007978"/>
            <a:chOff x="0" y="0"/>
            <a:chExt cx="270933" cy="265476"/>
          </a:xfrm>
        </p:grpSpPr>
        <p:sp>
          <p:nvSpPr>
            <p:cNvPr id="5" name="Freeform 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17259300" y="568409"/>
            <a:ext cx="469753" cy="460291"/>
            <a:chOff x="0" y="0"/>
            <a:chExt cx="270933" cy="265476"/>
          </a:xfrm>
        </p:grpSpPr>
        <p:sp>
          <p:nvSpPr>
            <p:cNvPr id="8" name="Freeform 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9" name="TextBox 9"/>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127466" y="3699038"/>
            <a:ext cx="14033067" cy="4209920"/>
          </a:xfrm>
          <a:prstGeom prst="rect">
            <a:avLst/>
          </a:prstGeom>
        </p:spPr>
      </p:pic>
      <p:sp>
        <p:nvSpPr>
          <p:cNvPr id="9" name="TextBox 9"/>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Undersampled Dataset</a:t>
            </a:r>
          </a:p>
        </p:txBody>
      </p:sp>
      <p:sp>
        <p:nvSpPr>
          <p:cNvPr id="10" name="TextBox 10"/>
          <p:cNvSpPr txBox="1"/>
          <p:nvPr/>
        </p:nvSpPr>
        <p:spPr>
          <a:xfrm>
            <a:off x="1562966" y="8481762"/>
            <a:ext cx="15162069" cy="40957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Bold"/>
              </a:rPr>
              <a:t>The 10-fold cross-validation for model evaluation also has a consistent result with mostly over 70%.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632070" y="2891688"/>
            <a:ext cx="13023861" cy="5394211"/>
          </a:xfrm>
          <a:prstGeom prst="rect">
            <a:avLst/>
          </a:prstGeom>
        </p:spPr>
      </p:pic>
      <p:sp>
        <p:nvSpPr>
          <p:cNvPr id="9" name="TextBox 9"/>
          <p:cNvSpPr txBox="1"/>
          <p:nvPr/>
        </p:nvSpPr>
        <p:spPr>
          <a:xfrm>
            <a:off x="7550781" y="9053512"/>
            <a:ext cx="3186437" cy="40957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Bold"/>
              </a:rPr>
              <a:t>The Accuracy Report</a:t>
            </a:r>
          </a:p>
        </p:txBody>
      </p:sp>
      <p:sp>
        <p:nvSpPr>
          <p:cNvPr id="10" name="TextBox 10"/>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Undersampled Dataset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4596704" y="2219325"/>
            <a:ext cx="9094591" cy="7745394"/>
          </a:xfrm>
          <a:prstGeom prst="rect">
            <a:avLst/>
          </a:prstGeom>
        </p:spPr>
      </p:pic>
      <p:sp>
        <p:nvSpPr>
          <p:cNvPr id="9" name="TextBox 9"/>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Undersampled Dataset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396382" y="3156764"/>
            <a:ext cx="13495236" cy="3690730"/>
          </a:xfrm>
          <a:prstGeom prst="rect">
            <a:avLst/>
          </a:prstGeom>
        </p:spPr>
      </p:pic>
      <p:sp>
        <p:nvSpPr>
          <p:cNvPr id="9" name="TextBox 9"/>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Undersampled Dataset</a:t>
            </a:r>
          </a:p>
        </p:txBody>
      </p:sp>
      <p:sp>
        <p:nvSpPr>
          <p:cNvPr id="10" name="TextBox 10"/>
          <p:cNvSpPr txBox="1"/>
          <p:nvPr/>
        </p:nvSpPr>
        <p:spPr>
          <a:xfrm>
            <a:off x="1940092" y="7880183"/>
            <a:ext cx="14407816" cy="819150"/>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a:rPr>
              <a:t>Compared with the decision tree classifier with the results be mostly over 70%, SVM seems to have poorer performance.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4746578"/>
            <a:ext cx="13214365" cy="3435034"/>
          </a:xfrm>
          <a:prstGeom prst="rect">
            <a:avLst/>
          </a:prstGeom>
        </p:spPr>
      </p:pic>
      <p:sp>
        <p:nvSpPr>
          <p:cNvPr id="3" name="TextBox 3"/>
          <p:cNvSpPr txBox="1"/>
          <p:nvPr/>
        </p:nvSpPr>
        <p:spPr>
          <a:xfrm>
            <a:off x="1028700" y="1019175"/>
            <a:ext cx="1040115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Oversampling technique</a:t>
            </a:r>
          </a:p>
          <a:p>
            <a:pPr>
              <a:lnSpc>
                <a:spcPts val="8640"/>
              </a:lnSpc>
            </a:pPr>
            <a:endParaRPr lang="en-US" sz="7200">
              <a:solidFill>
                <a:srgbClr val="0048A8"/>
              </a:solidFill>
              <a:latin typeface="HK Grotesk Bold"/>
            </a:endParaRPr>
          </a:p>
        </p:txBody>
      </p:sp>
      <p:sp>
        <p:nvSpPr>
          <p:cNvPr id="4" name="TextBox 4"/>
          <p:cNvSpPr txBox="1"/>
          <p:nvPr/>
        </p:nvSpPr>
        <p:spPr>
          <a:xfrm>
            <a:off x="1028700" y="2676525"/>
            <a:ext cx="16230600" cy="1228725"/>
          </a:xfrm>
          <a:prstGeom prst="rect">
            <a:avLst/>
          </a:prstGeom>
        </p:spPr>
        <p:txBody>
          <a:bodyPr lIns="0" tIns="0" rIns="0" bIns="0" rtlCol="0" anchor="t">
            <a:spAutoFit/>
          </a:bodyPr>
          <a:lstStyle/>
          <a:p>
            <a:pPr>
              <a:lnSpc>
                <a:spcPts val="3239"/>
              </a:lnSpc>
              <a:spcBef>
                <a:spcPct val="0"/>
              </a:spcBef>
            </a:pPr>
            <a:r>
              <a:rPr lang="en-US" sz="2699">
                <a:solidFill>
                  <a:srgbClr val="000000"/>
                </a:solidFill>
                <a:latin typeface="HK Grotesk Pro"/>
              </a:rPr>
              <a:t>The oversampling techniques in some ways is similar to the undersampling techniques, which means that the dataset will have equal amount of churners and non-churners. However, the amount of churners would be duplicate randomly to equal the amount of non-churners. The dataset would look like below.</a:t>
            </a:r>
          </a:p>
        </p:txBody>
      </p:sp>
      <p:grpSp>
        <p:nvGrpSpPr>
          <p:cNvPr id="5" name="Group 5"/>
          <p:cNvGrpSpPr/>
          <p:nvPr/>
        </p:nvGrpSpPr>
        <p:grpSpPr>
          <a:xfrm>
            <a:off x="17494177" y="-209424"/>
            <a:ext cx="1028700" cy="1007978"/>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17259300" y="568409"/>
            <a:ext cx="469753" cy="460291"/>
            <a:chOff x="0" y="0"/>
            <a:chExt cx="270933" cy="265476"/>
          </a:xfrm>
        </p:grpSpPr>
        <p:sp>
          <p:nvSpPr>
            <p:cNvPr id="9" name="Freeform 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710645" y="3286466"/>
            <a:ext cx="12866709" cy="5339083"/>
          </a:xfrm>
          <a:prstGeom prst="rect">
            <a:avLst/>
          </a:prstGeom>
        </p:spPr>
      </p:pic>
      <p:sp>
        <p:nvSpPr>
          <p:cNvPr id="9" name="TextBox 9"/>
          <p:cNvSpPr txBox="1"/>
          <p:nvPr/>
        </p:nvSpPr>
        <p:spPr>
          <a:xfrm>
            <a:off x="7550781" y="9053512"/>
            <a:ext cx="3186437" cy="40957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Bold"/>
              </a:rPr>
              <a:t>The Accuracy Report</a:t>
            </a:r>
          </a:p>
        </p:txBody>
      </p:sp>
      <p:sp>
        <p:nvSpPr>
          <p:cNvPr id="10" name="TextBox 10"/>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Oversampled Dataset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4794816" y="2858503"/>
            <a:ext cx="8698368" cy="7290060"/>
          </a:xfrm>
          <a:prstGeom prst="rect">
            <a:avLst/>
          </a:prstGeom>
        </p:spPr>
      </p:pic>
      <p:sp>
        <p:nvSpPr>
          <p:cNvPr id="9" name="TextBox 9"/>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Oversampled Dataset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374427" y="3359476"/>
            <a:ext cx="13539146" cy="3809431"/>
          </a:xfrm>
          <a:prstGeom prst="rect">
            <a:avLst/>
          </a:prstGeom>
        </p:spPr>
      </p:pic>
      <p:sp>
        <p:nvSpPr>
          <p:cNvPr id="9" name="TextBox 9"/>
          <p:cNvSpPr txBox="1"/>
          <p:nvPr/>
        </p:nvSpPr>
        <p:spPr>
          <a:xfrm>
            <a:off x="1028700" y="658228"/>
            <a:ext cx="110338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Decision Tree Classifier</a:t>
            </a:r>
          </a:p>
          <a:p>
            <a:pPr>
              <a:lnSpc>
                <a:spcPts val="8640"/>
              </a:lnSpc>
            </a:pPr>
            <a:r>
              <a:rPr lang="en-US" sz="7200">
                <a:solidFill>
                  <a:srgbClr val="0048A8"/>
                </a:solidFill>
                <a:latin typeface="HK Grotesk Bold"/>
              </a:rPr>
              <a:t>Oversampled Dataset</a:t>
            </a:r>
          </a:p>
        </p:txBody>
      </p:sp>
      <p:sp>
        <p:nvSpPr>
          <p:cNvPr id="10" name="TextBox 10"/>
          <p:cNvSpPr txBox="1"/>
          <p:nvPr/>
        </p:nvSpPr>
        <p:spPr>
          <a:xfrm>
            <a:off x="2120566" y="7669881"/>
            <a:ext cx="14046868" cy="122872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a:rPr>
              <a:t>The mean of 10-fold cross-validation scores from decision tree with undersampled data is approximately over 75%, which means that decision tree with oversampled dataset has slightly better performance with over 78%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2820998" y="2820358"/>
            <a:ext cx="12646005" cy="5332084"/>
          </a:xfrm>
          <a:prstGeom prst="rect">
            <a:avLst/>
          </a:prstGeom>
        </p:spPr>
      </p:pic>
      <p:sp>
        <p:nvSpPr>
          <p:cNvPr id="9" name="TextBox 9"/>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Oversampled Dataset</a:t>
            </a:r>
          </a:p>
        </p:txBody>
      </p:sp>
      <p:sp>
        <p:nvSpPr>
          <p:cNvPr id="10" name="TextBox 10"/>
          <p:cNvSpPr txBox="1"/>
          <p:nvPr/>
        </p:nvSpPr>
        <p:spPr>
          <a:xfrm>
            <a:off x="1940092" y="8848725"/>
            <a:ext cx="14407816" cy="40957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Bold"/>
              </a:rPr>
              <a:t>The Accuracy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895600" cy="10287000"/>
            <a:chOff x="0" y="0"/>
            <a:chExt cx="1138709" cy="2709333"/>
          </a:xfrm>
        </p:grpSpPr>
        <p:sp>
          <p:nvSpPr>
            <p:cNvPr id="3" name="Freeform 3"/>
            <p:cNvSpPr/>
            <p:nvPr/>
          </p:nvSpPr>
          <p:spPr>
            <a:xfrm>
              <a:off x="0" y="0"/>
              <a:ext cx="1138709" cy="2709333"/>
            </a:xfrm>
            <a:custGeom>
              <a:avLst/>
              <a:gdLst/>
              <a:ahLst/>
              <a:cxnLst/>
              <a:rect l="l" t="t" r="r" b="b"/>
              <a:pathLst>
                <a:path w="1138709" h="2709333">
                  <a:moveTo>
                    <a:pt x="0" y="0"/>
                  </a:moveTo>
                  <a:lnTo>
                    <a:pt x="1138709" y="0"/>
                  </a:lnTo>
                  <a:lnTo>
                    <a:pt x="1138709" y="2709333"/>
                  </a:lnTo>
                  <a:lnTo>
                    <a:pt x="0" y="2709333"/>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a:grpSpLocks noChangeAspect="1"/>
          </p:cNvGrpSpPr>
          <p:nvPr/>
        </p:nvGrpSpPr>
        <p:grpSpPr>
          <a:xfrm>
            <a:off x="494870" y="2810288"/>
            <a:ext cx="4666442" cy="4666423"/>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2499" r="-12499"/>
              </a:stretch>
            </a:blipFill>
          </p:spPr>
        </p:sp>
      </p:grpSp>
      <p:grpSp>
        <p:nvGrpSpPr>
          <p:cNvPr id="7" name="Group 7"/>
          <p:cNvGrpSpPr/>
          <p:nvPr/>
        </p:nvGrpSpPr>
        <p:grpSpPr>
          <a:xfrm>
            <a:off x="17494177" y="9488445"/>
            <a:ext cx="1028700" cy="1007978"/>
            <a:chOff x="0" y="0"/>
            <a:chExt cx="270933" cy="265476"/>
          </a:xfrm>
        </p:grpSpPr>
        <p:sp>
          <p:nvSpPr>
            <p:cNvPr id="8" name="Freeform 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9" name="TextBox 9"/>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7259300" y="9258300"/>
            <a:ext cx="469753" cy="460291"/>
            <a:chOff x="0" y="0"/>
            <a:chExt cx="270933" cy="265476"/>
          </a:xfrm>
        </p:grpSpPr>
        <p:sp>
          <p:nvSpPr>
            <p:cNvPr id="11" name="Freeform 11"/>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2" name="TextBox 12"/>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13" name="Picture 13"/>
          <p:cNvPicPr>
            <a:picLocks noChangeAspect="1"/>
          </p:cNvPicPr>
          <p:nvPr/>
        </p:nvPicPr>
        <p:blipFill>
          <a:blip r:embed="rId3"/>
          <a:srcRect/>
          <a:stretch>
            <a:fillRect/>
          </a:stretch>
        </p:blipFill>
        <p:spPr>
          <a:xfrm>
            <a:off x="5656182" y="3894541"/>
            <a:ext cx="5964944" cy="6041174"/>
          </a:xfrm>
          <a:prstGeom prst="rect">
            <a:avLst/>
          </a:prstGeom>
        </p:spPr>
      </p:pic>
      <p:sp>
        <p:nvSpPr>
          <p:cNvPr id="14" name="TextBox 14"/>
          <p:cNvSpPr txBox="1"/>
          <p:nvPr/>
        </p:nvSpPr>
        <p:spPr>
          <a:xfrm>
            <a:off x="6172200" y="442912"/>
            <a:ext cx="8222033" cy="2200275"/>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Dataset description and preparation</a:t>
            </a:r>
          </a:p>
        </p:txBody>
      </p:sp>
      <p:sp>
        <p:nvSpPr>
          <p:cNvPr id="15" name="TextBox 15"/>
          <p:cNvSpPr txBox="1"/>
          <p:nvPr/>
        </p:nvSpPr>
        <p:spPr>
          <a:xfrm>
            <a:off x="6250114" y="2867489"/>
            <a:ext cx="11009185" cy="769313"/>
          </a:xfrm>
          <a:prstGeom prst="rect">
            <a:avLst/>
          </a:prstGeom>
        </p:spPr>
        <p:txBody>
          <a:bodyPr wrap="square" lIns="0" tIns="0" rIns="0" bIns="0" rtlCol="0" anchor="t">
            <a:spAutoFit/>
          </a:bodyPr>
          <a:lstStyle/>
          <a:p>
            <a:pPr>
              <a:lnSpc>
                <a:spcPts val="2999"/>
              </a:lnSpc>
            </a:pPr>
            <a:r>
              <a:rPr lang="en-US" sz="2499" spc="37">
                <a:solidFill>
                  <a:srgbClr val="000000"/>
                </a:solidFill>
                <a:latin typeface="HK Grotesk Pro"/>
              </a:rPr>
              <a:t>The dataset for prediction model contains 10000 rows and 12 following columns in which the “churn” column is the target label for prediction.</a:t>
            </a:r>
          </a:p>
        </p:txBody>
      </p:sp>
      <p:pic>
        <p:nvPicPr>
          <p:cNvPr id="17" name="Picture 16">
            <a:extLst>
              <a:ext uri="{FF2B5EF4-FFF2-40B4-BE49-F238E27FC236}">
                <a16:creationId xmlns:a16="http://schemas.microsoft.com/office/drawing/2014/main" id="{6EE896D3-3B1E-A430-1978-98F0C86AA71E}"/>
              </a:ext>
            </a:extLst>
          </p:cNvPr>
          <p:cNvPicPr>
            <a:picLocks noChangeAspect="1"/>
          </p:cNvPicPr>
          <p:nvPr/>
        </p:nvPicPr>
        <p:blipFill>
          <a:blip r:embed="rId4"/>
          <a:stretch>
            <a:fillRect/>
          </a:stretch>
        </p:blipFill>
        <p:spPr>
          <a:xfrm>
            <a:off x="12134139" y="4108107"/>
            <a:ext cx="5155794" cy="50841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4492989" y="2499260"/>
            <a:ext cx="9302022" cy="7787740"/>
          </a:xfrm>
          <a:prstGeom prst="rect">
            <a:avLst/>
          </a:prstGeom>
        </p:spPr>
      </p:pic>
      <p:sp>
        <p:nvSpPr>
          <p:cNvPr id="9" name="TextBox 9"/>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Oversampled Dataset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1947194" y="3128394"/>
            <a:ext cx="14393612" cy="4030211"/>
          </a:xfrm>
          <a:prstGeom prst="rect">
            <a:avLst/>
          </a:prstGeom>
        </p:spPr>
      </p:pic>
      <p:sp>
        <p:nvSpPr>
          <p:cNvPr id="9" name="TextBox 9"/>
          <p:cNvSpPr txBox="1"/>
          <p:nvPr/>
        </p:nvSpPr>
        <p:spPr>
          <a:xfrm>
            <a:off x="1028700" y="1019175"/>
            <a:ext cx="12417464"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SVM - Oversampled Dataset</a:t>
            </a:r>
          </a:p>
        </p:txBody>
      </p:sp>
      <p:sp>
        <p:nvSpPr>
          <p:cNvPr id="10" name="TextBox 10"/>
          <p:cNvSpPr txBox="1"/>
          <p:nvPr/>
        </p:nvSpPr>
        <p:spPr>
          <a:xfrm>
            <a:off x="1789697" y="7669881"/>
            <a:ext cx="15189868" cy="1228725"/>
          </a:xfrm>
          <a:prstGeom prst="rect">
            <a:avLst/>
          </a:prstGeom>
        </p:spPr>
        <p:txBody>
          <a:bodyPr lIns="0" tIns="0" rIns="0" bIns="0" rtlCol="0" anchor="t">
            <a:spAutoFit/>
          </a:bodyPr>
          <a:lstStyle/>
          <a:p>
            <a:pPr algn="ctr">
              <a:lnSpc>
                <a:spcPts val="3239"/>
              </a:lnSpc>
              <a:spcBef>
                <a:spcPct val="0"/>
              </a:spcBef>
            </a:pPr>
            <a:r>
              <a:rPr lang="en-US" sz="2699">
                <a:solidFill>
                  <a:srgbClr val="0048A8"/>
                </a:solidFill>
                <a:latin typeface="HK Grotesk Pro"/>
              </a:rPr>
              <a:t>The mean of 10-fold cross-validation scores from both undersampled and oversampled dataset is not clearly different. However, compared with the results of decision tree which are approximately 75% and 78%, respectively, SVM model obviously has less ideal 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9488445"/>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9258300"/>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sp>
        <p:nvSpPr>
          <p:cNvPr id="8" name="TextBox 8"/>
          <p:cNvSpPr txBox="1"/>
          <p:nvPr/>
        </p:nvSpPr>
        <p:spPr>
          <a:xfrm>
            <a:off x="4146589" y="471487"/>
            <a:ext cx="1213229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Discussion and comments</a:t>
            </a:r>
          </a:p>
        </p:txBody>
      </p:sp>
      <p:pic>
        <p:nvPicPr>
          <p:cNvPr id="9" name="Picture 9"/>
          <p:cNvPicPr>
            <a:picLocks noChangeAspect="1"/>
          </p:cNvPicPr>
          <p:nvPr/>
        </p:nvPicPr>
        <p:blipFill>
          <a:blip r:embed="rId2"/>
          <a:srcRect t="41037" b="24664"/>
          <a:stretch>
            <a:fillRect/>
          </a:stretch>
        </p:blipFill>
        <p:spPr>
          <a:xfrm rot="-5400000">
            <a:off x="-10439416" y="2565321"/>
            <a:ext cx="22410074" cy="4323536"/>
          </a:xfrm>
          <a:prstGeom prst="rect">
            <a:avLst/>
          </a:prstGeom>
        </p:spPr>
      </p:pic>
      <p:sp>
        <p:nvSpPr>
          <p:cNvPr id="10" name="TextBox 10"/>
          <p:cNvSpPr txBox="1"/>
          <p:nvPr/>
        </p:nvSpPr>
        <p:spPr>
          <a:xfrm>
            <a:off x="3274556" y="1936666"/>
            <a:ext cx="13984744" cy="7781925"/>
          </a:xfrm>
          <a:prstGeom prst="rect">
            <a:avLst/>
          </a:prstGeom>
        </p:spPr>
        <p:txBody>
          <a:bodyPr lIns="0" tIns="0" rIns="0" bIns="0" rtlCol="0" anchor="t">
            <a:spAutoFit/>
          </a:bodyPr>
          <a:lstStyle/>
          <a:p>
            <a:pPr marL="582928" lvl="1" indent="-291464">
              <a:lnSpc>
                <a:spcPts val="3239"/>
              </a:lnSpc>
              <a:buFont typeface="Arial"/>
              <a:buChar char="•"/>
            </a:pPr>
            <a:r>
              <a:rPr lang="en-US" sz="2699" spc="40">
                <a:solidFill>
                  <a:srgbClr val="000000"/>
                </a:solidFill>
                <a:latin typeface="HK Grotesk Pro"/>
              </a:rPr>
              <a:t>The accuracy over 0.5 could be considered a successful model. However, with highly unbalanced data, the accuracy score is not enough, it should be combined with the F1 score, which allows combining both precisions and recall into a single measure. </a:t>
            </a:r>
          </a:p>
          <a:p>
            <a:pPr>
              <a:lnSpc>
                <a:spcPts val="3239"/>
              </a:lnSpc>
            </a:pPr>
            <a:endParaRPr lang="en-US" sz="2699" spc="40">
              <a:solidFill>
                <a:srgbClr val="000000"/>
              </a:solidFill>
              <a:latin typeface="HK Grotesk Pro"/>
            </a:endParaRPr>
          </a:p>
          <a:p>
            <a:pPr marL="582928" lvl="1" indent="-291464">
              <a:lnSpc>
                <a:spcPts val="3239"/>
              </a:lnSpc>
              <a:buFont typeface="Arial"/>
              <a:buChar char="•"/>
            </a:pPr>
            <a:r>
              <a:rPr lang="en-US" sz="2699" spc="40">
                <a:solidFill>
                  <a:srgbClr val="000000"/>
                </a:solidFill>
                <a:latin typeface="HK Grotesk Pro"/>
              </a:rPr>
              <a:t>The majority of the datset is labeled “0”, which accounted for nearly 80% customers who retained at the bank and below 20% of customers left the bank. </a:t>
            </a:r>
          </a:p>
          <a:p>
            <a:pPr>
              <a:lnSpc>
                <a:spcPts val="3239"/>
              </a:lnSpc>
            </a:pPr>
            <a:endParaRPr lang="en-US" sz="2699" spc="40">
              <a:solidFill>
                <a:srgbClr val="000000"/>
              </a:solidFill>
              <a:latin typeface="HK Grotesk Pro"/>
            </a:endParaRPr>
          </a:p>
          <a:p>
            <a:pPr marL="582928" lvl="1" indent="-291464">
              <a:lnSpc>
                <a:spcPts val="3239"/>
              </a:lnSpc>
              <a:buFont typeface="Arial"/>
              <a:buChar char="•"/>
            </a:pPr>
            <a:r>
              <a:rPr lang="en-US" sz="2699" spc="40">
                <a:solidFill>
                  <a:srgbClr val="000000"/>
                </a:solidFill>
                <a:latin typeface="HK Grotesk Pro"/>
              </a:rPr>
              <a:t> In undersampling, this includes removing many random records from the majority class, which could lead to lack of information. Meanwhile random oversampling duplicates the minority can cause overfitting for some models.</a:t>
            </a:r>
          </a:p>
          <a:p>
            <a:pPr>
              <a:lnSpc>
                <a:spcPts val="3239"/>
              </a:lnSpc>
            </a:pPr>
            <a:endParaRPr lang="en-US" sz="2699" spc="40">
              <a:solidFill>
                <a:srgbClr val="000000"/>
              </a:solidFill>
              <a:latin typeface="HK Grotesk Pro"/>
            </a:endParaRPr>
          </a:p>
          <a:p>
            <a:pPr marL="582928" lvl="1" indent="-291464">
              <a:lnSpc>
                <a:spcPts val="3239"/>
              </a:lnSpc>
              <a:buFont typeface="Arial"/>
              <a:buChar char="•"/>
            </a:pPr>
            <a:r>
              <a:rPr lang="en-US" sz="2699" spc="40">
                <a:solidFill>
                  <a:srgbClr val="000000"/>
                </a:solidFill>
                <a:latin typeface="HK Grotesk Pro"/>
              </a:rPr>
              <a:t>For the SVM model combined with undersampling and oversampling data, it could be due to the weaknesses of resampling methods that cause conflict in the accuracy report and poor performance from model evaluation with 10-fold cross-validation. SVM model has an disadvantage that is it does not suffer the condition of overfitting.</a:t>
            </a:r>
          </a:p>
          <a:p>
            <a:pPr>
              <a:lnSpc>
                <a:spcPts val="3239"/>
              </a:lnSpc>
            </a:pPr>
            <a:endParaRPr lang="en-US" sz="2699" spc="40">
              <a:solidFill>
                <a:srgbClr val="000000"/>
              </a:solidFill>
              <a:latin typeface="HK Grotesk Pro"/>
            </a:endParaRPr>
          </a:p>
          <a:p>
            <a:pPr marL="582928" lvl="1" indent="-291464">
              <a:lnSpc>
                <a:spcPts val="3239"/>
              </a:lnSpc>
              <a:buFont typeface="Arial"/>
              <a:buChar char="•"/>
            </a:pPr>
            <a:r>
              <a:rPr lang="en-US" sz="2699" spc="40">
                <a:solidFill>
                  <a:srgbClr val="000000"/>
                </a:solidFill>
                <a:latin typeface="HK Grotesk Pro"/>
              </a:rPr>
              <a:t>While one of the advantages of decision tree is data exploration, which means that it allows the exploration of the changing variables. [4] Therefore, results from model evaluation of decision tree is much more ideal than SVM.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TextBox 3"/>
          <p:cNvSpPr txBox="1"/>
          <p:nvPr/>
        </p:nvSpPr>
        <p:spPr>
          <a:xfrm>
            <a:off x="3627521" y="3762375"/>
            <a:ext cx="11032958" cy="2752725"/>
          </a:xfrm>
          <a:prstGeom prst="rect">
            <a:avLst/>
          </a:prstGeom>
        </p:spPr>
        <p:txBody>
          <a:bodyPr lIns="0" tIns="0" rIns="0" bIns="0" rtlCol="0" anchor="t">
            <a:spAutoFit/>
          </a:bodyPr>
          <a:lstStyle/>
          <a:p>
            <a:pPr algn="ctr">
              <a:lnSpc>
                <a:spcPts val="10800"/>
              </a:lnSpc>
            </a:pPr>
            <a:r>
              <a:rPr lang="en-US" sz="9000">
                <a:solidFill>
                  <a:srgbClr val="FFFFFF"/>
                </a:solidFill>
                <a:latin typeface="HK Grotesk Bold"/>
              </a:rPr>
              <a:t>Thanks for your time and consideration</a:t>
            </a:r>
          </a:p>
        </p:txBody>
      </p:sp>
      <p:sp>
        <p:nvSpPr>
          <p:cNvPr id="4" name="TextBox 4"/>
          <p:cNvSpPr txBox="1"/>
          <p:nvPr/>
        </p:nvSpPr>
        <p:spPr>
          <a:xfrm>
            <a:off x="13975224" y="8852684"/>
            <a:ext cx="3284076" cy="405765"/>
          </a:xfrm>
          <a:prstGeom prst="rect">
            <a:avLst/>
          </a:prstGeom>
        </p:spPr>
        <p:txBody>
          <a:bodyPr lIns="0" tIns="0" rIns="0" bIns="0" rtlCol="0" anchor="t">
            <a:spAutoFit/>
          </a:bodyPr>
          <a:lstStyle/>
          <a:p>
            <a:pPr algn="r">
              <a:lnSpc>
                <a:spcPts val="3359"/>
              </a:lnSpc>
            </a:pPr>
            <a:r>
              <a:rPr lang="en-US" sz="2400" spc="-48">
                <a:solidFill>
                  <a:srgbClr val="FFFFFF"/>
                </a:solidFill>
                <a:latin typeface="HK Grotesk Pro Bold"/>
              </a:rPr>
              <a:t>Pham Hong Thuy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1037" b="24664"/>
          <a:stretch>
            <a:fillRect/>
          </a:stretch>
        </p:blipFill>
        <p:spPr>
          <a:xfrm>
            <a:off x="0" y="-775057"/>
            <a:ext cx="18698737" cy="3607514"/>
          </a:xfrm>
          <a:prstGeom prst="rect">
            <a:avLst/>
          </a:prstGeom>
        </p:spPr>
      </p:pic>
      <p:pic>
        <p:nvPicPr>
          <p:cNvPr id="3" name="Picture 3"/>
          <p:cNvPicPr>
            <a:picLocks noChangeAspect="1"/>
          </p:cNvPicPr>
          <p:nvPr/>
        </p:nvPicPr>
        <p:blipFill>
          <a:blip r:embed="rId3"/>
          <a:srcRect/>
          <a:stretch>
            <a:fillRect/>
          </a:stretch>
        </p:blipFill>
        <p:spPr>
          <a:xfrm>
            <a:off x="10124434" y="3692704"/>
            <a:ext cx="7862776" cy="5863481"/>
          </a:xfrm>
          <a:prstGeom prst="rect">
            <a:avLst/>
          </a:prstGeom>
        </p:spPr>
      </p:pic>
      <p:sp>
        <p:nvSpPr>
          <p:cNvPr id="4" name="TextBox 4"/>
          <p:cNvSpPr txBox="1"/>
          <p:nvPr/>
        </p:nvSpPr>
        <p:spPr>
          <a:xfrm>
            <a:off x="756486" y="3135491"/>
            <a:ext cx="9367949"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About the dataset</a:t>
            </a:r>
          </a:p>
        </p:txBody>
      </p:sp>
      <p:sp>
        <p:nvSpPr>
          <p:cNvPr id="5" name="TextBox 5"/>
          <p:cNvSpPr txBox="1"/>
          <p:nvPr/>
        </p:nvSpPr>
        <p:spPr>
          <a:xfrm>
            <a:off x="756486" y="4552950"/>
            <a:ext cx="9367949" cy="5001241"/>
          </a:xfrm>
          <a:prstGeom prst="rect">
            <a:avLst/>
          </a:prstGeom>
        </p:spPr>
        <p:txBody>
          <a:bodyPr lIns="0" tIns="0" rIns="0" bIns="0" rtlCol="0" anchor="t">
            <a:spAutoFit/>
          </a:bodyPr>
          <a:lstStyle/>
          <a:p>
            <a:pPr marL="539749" lvl="1" indent="-269875">
              <a:lnSpc>
                <a:spcPts val="2999"/>
              </a:lnSpc>
              <a:buFont typeface="Arial"/>
              <a:buChar char="•"/>
            </a:pPr>
            <a:r>
              <a:rPr lang="en-US" sz="2499" spc="37">
                <a:solidFill>
                  <a:srgbClr val="000000"/>
                </a:solidFill>
                <a:latin typeface="HK Grotesk Pro"/>
              </a:rPr>
              <a:t>The “customer_id” columns would be separated from the dataset, because it has 10000 unique values, which indicate that it is specific for each customer and do not contribute to the prediction process. </a:t>
            </a:r>
          </a:p>
          <a:p>
            <a:pPr marL="539749" lvl="1" indent="-269875">
              <a:lnSpc>
                <a:spcPts val="2999"/>
              </a:lnSpc>
              <a:buFont typeface="Arial"/>
              <a:buChar char="•"/>
            </a:pPr>
            <a:r>
              <a:rPr lang="en-US" sz="2499" spc="37">
                <a:solidFill>
                  <a:srgbClr val="000000"/>
                </a:solidFill>
                <a:latin typeface="HK Grotesk Pro"/>
              </a:rPr>
              <a:t>Examining the “churn” features alone, it is binary attribute, with the value “1” means that the client has left the bank and the value “0” imply that the client has not. It contains 10,000 records of which 7,963 (79.63%) are non-churners and 2,037 (20.37%) are churners. </a:t>
            </a:r>
          </a:p>
          <a:p>
            <a:pPr marL="539749" lvl="1" indent="-269875">
              <a:lnSpc>
                <a:spcPts val="2999"/>
              </a:lnSpc>
              <a:buFont typeface="Arial"/>
              <a:buChar char="•"/>
            </a:pPr>
            <a:r>
              <a:rPr lang="en-US" sz="2499" spc="37">
                <a:solidFill>
                  <a:srgbClr val="000000"/>
                </a:solidFill>
                <a:latin typeface="HK Grotesk Pro"/>
              </a:rPr>
              <a:t>A balanced dataset usually contains an equal or or almost equal number of samples of predicted class. Therefore, the dataset is highly unbalanced in terms of the proportion of churners and non-churners.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790575" y="2649225"/>
            <a:ext cx="8115300" cy="6030478"/>
          </a:xfrm>
          <a:prstGeom prst="rect">
            <a:avLst/>
          </a:prstGeom>
        </p:spPr>
      </p:pic>
      <p:pic>
        <p:nvPicPr>
          <p:cNvPr id="9" name="Picture 9"/>
          <p:cNvPicPr>
            <a:picLocks noChangeAspect="1"/>
          </p:cNvPicPr>
          <p:nvPr/>
        </p:nvPicPr>
        <p:blipFill>
          <a:blip r:embed="rId3"/>
          <a:srcRect/>
          <a:stretch>
            <a:fillRect/>
          </a:stretch>
        </p:blipFill>
        <p:spPr>
          <a:xfrm>
            <a:off x="9233612" y="2649225"/>
            <a:ext cx="8101888" cy="6030478"/>
          </a:xfrm>
          <a:prstGeom prst="rect">
            <a:avLst/>
          </a:prstGeom>
        </p:spPr>
      </p:pic>
      <p:sp>
        <p:nvSpPr>
          <p:cNvPr id="10" name="TextBox 10"/>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Visualization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828297" y="2653153"/>
            <a:ext cx="8315703" cy="6189234"/>
          </a:xfrm>
          <a:prstGeom prst="rect">
            <a:avLst/>
          </a:prstGeom>
        </p:spPr>
      </p:pic>
      <p:pic>
        <p:nvPicPr>
          <p:cNvPr id="9" name="Picture 9"/>
          <p:cNvPicPr>
            <a:picLocks noChangeAspect="1"/>
          </p:cNvPicPr>
          <p:nvPr/>
        </p:nvPicPr>
        <p:blipFill>
          <a:blip r:embed="rId3"/>
          <a:srcRect/>
          <a:stretch>
            <a:fillRect/>
          </a:stretch>
        </p:blipFill>
        <p:spPr>
          <a:xfrm>
            <a:off x="9426327" y="2653153"/>
            <a:ext cx="8179233" cy="6189234"/>
          </a:xfrm>
          <a:prstGeom prst="rect">
            <a:avLst/>
          </a:prstGeom>
        </p:spPr>
      </p:pic>
      <p:sp>
        <p:nvSpPr>
          <p:cNvPr id="10" name="TextBox 10"/>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1024973" y="2713311"/>
            <a:ext cx="8115300" cy="6052661"/>
          </a:xfrm>
          <a:prstGeom prst="rect">
            <a:avLst/>
          </a:prstGeom>
        </p:spPr>
      </p:pic>
      <p:pic>
        <p:nvPicPr>
          <p:cNvPr id="9" name="Picture 9"/>
          <p:cNvPicPr>
            <a:picLocks noChangeAspect="1"/>
          </p:cNvPicPr>
          <p:nvPr/>
        </p:nvPicPr>
        <p:blipFill>
          <a:blip r:embed="rId3"/>
          <a:srcRect/>
          <a:stretch>
            <a:fillRect/>
          </a:stretch>
        </p:blipFill>
        <p:spPr>
          <a:xfrm>
            <a:off x="9140273" y="2713311"/>
            <a:ext cx="8119027" cy="6052661"/>
          </a:xfrm>
          <a:prstGeom prst="rect">
            <a:avLst/>
          </a:prstGeom>
        </p:spPr>
      </p:pic>
      <p:sp>
        <p:nvSpPr>
          <p:cNvPr id="10" name="TextBox 10"/>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818147" y="2412522"/>
            <a:ext cx="8325853" cy="6777280"/>
          </a:xfrm>
          <a:prstGeom prst="rect">
            <a:avLst/>
          </a:prstGeom>
        </p:spPr>
      </p:pic>
      <p:pic>
        <p:nvPicPr>
          <p:cNvPr id="9" name="Picture 9"/>
          <p:cNvPicPr>
            <a:picLocks noChangeAspect="1"/>
          </p:cNvPicPr>
          <p:nvPr/>
        </p:nvPicPr>
        <p:blipFill>
          <a:blip r:embed="rId3"/>
          <a:srcRect/>
          <a:stretch>
            <a:fillRect/>
          </a:stretch>
        </p:blipFill>
        <p:spPr>
          <a:xfrm>
            <a:off x="9228251" y="2352675"/>
            <a:ext cx="8473569" cy="6905625"/>
          </a:xfrm>
          <a:prstGeom prst="rect">
            <a:avLst/>
          </a:prstGeom>
        </p:spPr>
      </p:pic>
      <p:sp>
        <p:nvSpPr>
          <p:cNvPr id="10" name="TextBox 10"/>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4177" y="-209424"/>
            <a:ext cx="1028700" cy="1007978"/>
            <a:chOff x="0" y="0"/>
            <a:chExt cx="270933" cy="265476"/>
          </a:xfrm>
        </p:grpSpPr>
        <p:sp>
          <p:nvSpPr>
            <p:cNvPr id="3" name="Freeform 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7259300" y="568409"/>
            <a:ext cx="469753" cy="460291"/>
            <a:chOff x="0" y="0"/>
            <a:chExt cx="270933" cy="265476"/>
          </a:xfrm>
        </p:grpSpPr>
        <p:sp>
          <p:nvSpPr>
            <p:cNvPr id="6" name="Freeform 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879"/>
                </a:lnSpc>
              </a:pPr>
              <a:endParaRPr/>
            </a:p>
          </p:txBody>
        </p:sp>
      </p:grpSp>
      <p:pic>
        <p:nvPicPr>
          <p:cNvPr id="8" name="Picture 8"/>
          <p:cNvPicPr>
            <a:picLocks noChangeAspect="1"/>
          </p:cNvPicPr>
          <p:nvPr/>
        </p:nvPicPr>
        <p:blipFill>
          <a:blip r:embed="rId2"/>
          <a:srcRect/>
          <a:stretch>
            <a:fillRect/>
          </a:stretch>
        </p:blipFill>
        <p:spPr>
          <a:xfrm>
            <a:off x="746373" y="2426903"/>
            <a:ext cx="8397627" cy="6642089"/>
          </a:xfrm>
          <a:prstGeom prst="rect">
            <a:avLst/>
          </a:prstGeom>
        </p:spPr>
      </p:pic>
      <p:pic>
        <p:nvPicPr>
          <p:cNvPr id="9" name="Picture 9"/>
          <p:cNvPicPr>
            <a:picLocks noChangeAspect="1"/>
          </p:cNvPicPr>
          <p:nvPr/>
        </p:nvPicPr>
        <p:blipFill>
          <a:blip r:embed="rId3"/>
          <a:srcRect/>
          <a:stretch>
            <a:fillRect/>
          </a:stretch>
        </p:blipFill>
        <p:spPr>
          <a:xfrm>
            <a:off x="9378877" y="2426903"/>
            <a:ext cx="8115300" cy="6489229"/>
          </a:xfrm>
          <a:prstGeom prst="rect">
            <a:avLst/>
          </a:prstGeom>
        </p:spPr>
      </p:pic>
      <p:sp>
        <p:nvSpPr>
          <p:cNvPr id="10" name="TextBox 10"/>
          <p:cNvSpPr txBox="1"/>
          <p:nvPr/>
        </p:nvSpPr>
        <p:spPr>
          <a:xfrm>
            <a:off x="1028700" y="1019175"/>
            <a:ext cx="8397627" cy="1104900"/>
          </a:xfrm>
          <a:prstGeom prst="rect">
            <a:avLst/>
          </a:prstGeom>
        </p:spPr>
        <p:txBody>
          <a:bodyPr lIns="0" tIns="0" rIns="0" bIns="0" rtlCol="0" anchor="t">
            <a:spAutoFit/>
          </a:bodyPr>
          <a:lstStyle/>
          <a:p>
            <a:pPr>
              <a:lnSpc>
                <a:spcPts val="8640"/>
              </a:lnSpc>
            </a:pPr>
            <a:r>
              <a:rPr lang="en-US" sz="7200">
                <a:solidFill>
                  <a:srgbClr val="0048A8"/>
                </a:solidFill>
                <a:latin typeface="HK Grotesk Bold"/>
              </a:rPr>
              <a:t>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1527</Words>
  <Application>Microsoft Office PowerPoint</Application>
  <PresentationFormat>Custom</PresentationFormat>
  <Paragraphs>104</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HK Grotesk Pro</vt:lpstr>
      <vt:lpstr>HK Grotesk Pro Bold</vt:lpstr>
      <vt:lpstr>Arial</vt:lpstr>
      <vt:lpstr>HK Grotesk Bold</vt:lpstr>
      <vt:lpstr>Calibri</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dc:title>
  <cp:lastModifiedBy>Pham Hong Thuy</cp:lastModifiedBy>
  <cp:revision>5</cp:revision>
  <dcterms:created xsi:type="dcterms:W3CDTF">2006-08-16T00:00:00Z</dcterms:created>
  <dcterms:modified xsi:type="dcterms:W3CDTF">2022-12-29T13:15:47Z</dcterms:modified>
  <dc:identifier>DAFWGztjj-E</dc:identifier>
</cp:coreProperties>
</file>